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64" r:id="rId6"/>
    <p:sldId id="265" r:id="rId7"/>
    <p:sldId id="267" r:id="rId8"/>
    <p:sldId id="275" r:id="rId9"/>
    <p:sldId id="272" r:id="rId10"/>
    <p:sldId id="27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-84" y="-1080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EED108-27A4-4852-957D-93BF3B4828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6145955-0397-4ABC-A9DE-0F9C427FFE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CD96A6-E1D9-4D8D-ADF2-D92F5BC8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2B445DE-049A-4931-8CAD-88BA6B09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0379007-EF0C-449A-B6F6-879F29A5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0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46BC0C-966A-4504-9F46-21761D76C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68279C7-7F26-444C-8850-2EC6FBB9BA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C0A45C-E49D-4D6F-8435-047F4934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3329CC-88AC-4926-80B5-6D6EB124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3E6470-743F-4564-9ACE-56C50659A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51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8FCDCDA-88D1-4E67-9692-9DEF9CAF4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2217030-58CA-43A8-9F25-A4BC4999D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800B1C-CE87-4BA3-9AD6-D4C8CF49C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287F92-DE80-4875-9E58-D6DA35004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217758-612E-4392-A0C6-FB28E75CF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7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8AFA56-538A-40B6-8F0E-1F5226BD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8FE025-3C0A-4217-B154-572007B50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380F62-A289-4685-B4D0-FF07BF58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85987B-AE77-4F58-A57D-F5F99B079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93F783-69A9-47A6-A9A9-AF65DCA24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31ACC0-8FD9-4905-9012-AB8AFC89C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0A54BEF-577D-4881-B37F-5DA8E9E2D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7D7CCC-FFB0-4015-9795-FDF52F224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060596-3162-48D5-B572-8B8EACBCD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354C6F-D983-4644-9425-804D01BF0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1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25D361-2D49-4B99-AF70-D1F03F1EA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BE4497-A04F-4876-BE99-028DEBD00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9DDE49C-8440-4C76-8327-78958C491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3341F50-C4D7-47A5-AE13-BC97B602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B565012-60A0-4A7F-BAD9-ED45C66D9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5ACC744-F472-45B3-8190-DA1D7AEA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6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DB591E-F142-4686-8D31-C22A6611D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EBDDAA9-6085-4386-8781-8C46044B1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460404A-BBB9-4AD8-9384-445287E26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230EC56-2395-4FB3-8ACA-8940F3B443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F7D9135-E60B-430C-B542-4E49AF4A48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7486571-5606-4A51-8637-334416F28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A5495C5-3980-43D0-8BE5-53C503DF0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5B22EF0-FCCD-4635-89CD-80AE80E12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4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B27F1B-7640-4737-84DE-47ECE89FA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14AAE29-4153-461E-B07A-BCB4CDBC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30AA8A9-AA7C-47C1-ADF8-91DEE56E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830F019-3F22-4E3A-AE3D-10330F7A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5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37CDF81-7A01-48CE-86AC-1B6DA24CF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22684D1-E7B4-40A5-AB2A-1C1CB236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2D17D92-2778-4B7A-A2D6-675B9D713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4139B5-BE4B-43CC-92C2-39CA2E681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121925-61C8-4118-9865-169FBEC24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01FCE52-6C2C-48E3-BA0B-6F4561C70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7E789C-4F08-4AC6-BB20-6CC3156D7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DA4AF04-3232-462D-92FE-4789443A8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5E8C58F-919C-407E-8B76-F81A6BF5D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0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81A4DF-12D1-40A5-B75B-87C25B371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30B5853-D5AC-44C4-AB65-6F05F14BF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AE585D8-235F-48FB-A306-B8BFA53F0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13AE419-5566-4571-9F66-36B052CFC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D0EA952-87F0-40D8-A1A1-E9983CC7C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4176AAF-F324-44E5-8E38-BB12103A3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39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274EC2C-2CEE-4695-A876-C4CA9F3BD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FBA98BD-22BA-41A6-A679-7A4B63776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08AAEC-3161-4565-B288-E60710AC93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46F14-40D8-4B01-B9D3-CAD61BC4C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11766B-C67F-4113-A2DA-5FA268A5DD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11DFDC-E227-4570-952A-358D028926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3DEFF-D5A5-47D4-87CF-6EC182667A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35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84" y="1539457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COVID-19 -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ის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ლაბორატორიული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დიაგნოსტიკის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ალგორითმი</a:t>
            </a:r>
            <a:endParaRPr lang="en-US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07242" y="5342021"/>
            <a:ext cx="5694947" cy="862263"/>
          </a:xfrm>
        </p:spPr>
        <p:txBody>
          <a:bodyPr/>
          <a:lstStyle/>
          <a:p>
            <a:r>
              <a:rPr lang="ka-GE" dirty="0" smtClean="0"/>
              <a:t>31 მარტი, /2020</a:t>
            </a:r>
            <a:endParaRPr lang="en-US" dirty="0"/>
          </a:p>
        </p:txBody>
      </p:sp>
      <p:pic>
        <p:nvPicPr>
          <p:cNvPr id="1026" name="Picture 2" descr="C:\Users\MALKHA~1\AppData\Local\Temp\Rar$DIa0.229\NCDC-new-logo + tex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747" y="666"/>
            <a:ext cx="4523874" cy="1284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264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454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4472C4">
                    <a:lumMod val="50000"/>
                  </a:srgbClr>
                </a:solidFill>
                <a:latin typeface="Sylfaen" panose="010A0502050306030303" pitchFamily="18" charset="0"/>
              </a:rPr>
              <a:t>COVID-19-</a:t>
            </a:r>
            <a:r>
              <a:rPr lang="ka-GE" sz="2800" b="1" dirty="0">
                <a:solidFill>
                  <a:srgbClr val="4472C4">
                    <a:lumMod val="50000"/>
                  </a:srgbClr>
                </a:solidFill>
                <a:latin typeface="Sylfaen" panose="010A0502050306030303" pitchFamily="18" charset="0"/>
              </a:rPr>
              <a:t>ის ლაბორატორიული დიაგნოსტიკის სქემაში მონაწილე ლაბორატორიები</a:t>
            </a:r>
            <a:br>
              <a:rPr lang="ka-GE" sz="2800" b="1" dirty="0">
                <a:solidFill>
                  <a:srgbClr val="4472C4">
                    <a:lumMod val="50000"/>
                  </a:srgbClr>
                </a:solidFill>
                <a:latin typeface="Sylfaen" panose="010A0502050306030303" pitchFamily="18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1315454"/>
            <a:ext cx="11630526" cy="5117430"/>
          </a:xfrm>
        </p:spPr>
        <p:txBody>
          <a:bodyPr>
            <a:normAutofit/>
          </a:bodyPr>
          <a:lstStyle/>
          <a:p>
            <a:pPr lvl="1"/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ტესტირება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ჩაატაროს არსებული ალგორითმის მიხედვით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lvl="1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დაუყოვნებლივ აცნობოს რეფერენს ლაბორატორიას დადებითი ან საეჭვო შემთხვევების შესახებ და განახორციელოს ნიმუშის (პირველადი ან გამოყოფილი RNA) რეფერალი შემდგომი კონფიმაციისათვის საჭიროების შემთხვევაში; </a:t>
            </a:r>
            <a:endParaRPr lang="ka-G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24 საათის განმავლობაში გადააგზავნოს დაავადებათა კონტროლის ცენტრში ჩატარებული კვლევების შესახებ ინფორმაცია ბენეფიციარების პირადი ინფორმაციის 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მითითებით</a:t>
            </a:r>
          </a:p>
          <a:p>
            <a:pPr lvl="1"/>
            <a:endParaRPr lang="ka-G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უნდა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აწარმოოს ყველა ჩატარებული ლაბორატორიული კვლევის  რეგისტრაცია  და დოკუმენტირებული შედეგი ატვირთვა საერთო ელექტრონულ 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ბაზაში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</a:rPr>
              <a:t>ლაბორატორიული საინფორმაციო სისტემა კორონასთვის;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9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LKHA~1\AppData\Local\Temp\Rar$DIa0.229\NCDC-new-logo + tex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3170394"/>
            <a:ext cx="7988968" cy="2267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29342" y="717248"/>
            <a:ext cx="6561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</a:rPr>
              <a:t>მადლობა ყურადღებისათვის !</a:t>
            </a: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4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პროტოკოლის შინაარსი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COVID-19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ის სადიაგნოსტიკო მეთოდების მიმოხილვა	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COVID-19-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ის ტესტირების ალგორითმები სხვადასხვა ჯგუფებისთვის	</a:t>
            </a:r>
          </a:p>
          <a:p>
            <a:pPr lvl="1"/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მაღალი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რისკის კონტიგენტი სპეციფიური სიმპტომებით	</a:t>
            </a:r>
          </a:p>
          <a:p>
            <a:pPr lvl="1"/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უსიმპტომო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პირები მაღალი რისკის ჯგუფებიდან/მედპერსონალი	</a:t>
            </a:r>
          </a:p>
          <a:p>
            <a:pPr lvl="1"/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ჰოსპიტალიზირებული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და ამბულატორიული პაციენტები	</a:t>
            </a:r>
          </a:p>
          <a:p>
            <a:pPr lvl="1"/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ორგანიზებული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ჯგუფები, თავშეყრის ადგილები	</a:t>
            </a:r>
          </a:p>
          <a:p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ლაბორატორიების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პასუხისმგებლობა	</a:t>
            </a:r>
          </a:p>
          <a:p>
            <a:pPr lvl="1"/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ლუგარის 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ს/კ კვლევითი ცენტრი	</a:t>
            </a:r>
          </a:p>
          <a:p>
            <a:pPr lvl="1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COVID-19-</a:t>
            </a:r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ის ლაბორატორიული დიაგნოსტიკის სქემაში მონაწილე ლაბორატორიები	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2" descr="C:\Users\MALKHA~1\AppData\Local\Temp\Rar$DIa0.229\NCDC-new-logo + tex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747" y="666"/>
            <a:ext cx="4523874" cy="1284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71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45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COVID-19 -</a:t>
            </a:r>
            <a:r>
              <a:rPr lang="ka-GE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ის სადიაგნოსტიკო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მეთოდები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36913"/>
              </p:ext>
            </p:extLst>
          </p:nvPr>
        </p:nvGraphicFramePr>
        <p:xfrm>
          <a:off x="336885" y="1379621"/>
          <a:ext cx="10924674" cy="39811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94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165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367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619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51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მეთოდი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პჯრ /</a:t>
                      </a:r>
                      <a:r>
                        <a:rPr lang="en-US" sz="1600" dirty="0">
                          <a:effectLst/>
                        </a:rPr>
                        <a:t>RT-PCR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ანტისხეულებზე სწრაფი ტესტი /</a:t>
                      </a:r>
                      <a:r>
                        <a:rPr lang="en-US" sz="1600" dirty="0">
                          <a:effectLst/>
                        </a:rPr>
                        <a:t>Antibody (IgM/IgG) RDT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ანტიგენის სწრაფი ტესტი </a:t>
                      </a:r>
                      <a:r>
                        <a:rPr lang="en-US" sz="1600" dirty="0">
                          <a:effectLst/>
                        </a:rPr>
                        <a:t>Antigen (Ag) RDT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68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ნიმუში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ცხვირ-ხახის ნაცხი ან </a:t>
                      </a:r>
                      <a:r>
                        <a:rPr lang="ka-GE" sz="1600" dirty="0" smtClean="0">
                          <a:effectLst/>
                        </a:rPr>
                        <a:t>ნახველი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სისხლი /</a:t>
                      </a:r>
                      <a:r>
                        <a:rPr lang="en-US" sz="1600" dirty="0" err="1">
                          <a:effectLst/>
                        </a:rPr>
                        <a:t>კაპილარული</a:t>
                      </a:r>
                      <a:r>
                        <a:rPr lang="en-US" sz="1600" dirty="0">
                          <a:effectLst/>
                        </a:rPr>
                        <a:t>  </a:t>
                      </a:r>
                      <a:r>
                        <a:rPr lang="ka-GE" sz="1600" dirty="0">
                          <a:effectLst/>
                        </a:rPr>
                        <a:t>ან </a:t>
                      </a:r>
                      <a:r>
                        <a:rPr lang="en-US" sz="1600" dirty="0" err="1">
                          <a:effectLst/>
                        </a:rPr>
                        <a:t>ვენური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ცხვირ-ხახის ნაცხი ან ნახველი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679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ფანჯრის პერიოდი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მოკლე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3-7 დღე კლინიკური მანიფესტაციიდან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მოკლე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839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ცრუ დადებითი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თითქმის არა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დაბალი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თითქმის არა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918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ToT</a:t>
                      </a:r>
                      <a:r>
                        <a:rPr lang="en-US" sz="1600" dirty="0">
                          <a:effectLst/>
                        </a:rPr>
                        <a:t>- </a:t>
                      </a:r>
                      <a:r>
                        <a:rPr lang="ka-GE" sz="1600" dirty="0">
                          <a:effectLst/>
                        </a:rPr>
                        <a:t>შედეგის მიღების ხანგრძლივობა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მინიმუმ 24 სთ ან რამოდენიმე დღე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r>
                        <a:rPr lang="ka-GE" sz="1600">
                          <a:effectLst/>
                        </a:rPr>
                        <a:t>0-1</a:t>
                      </a:r>
                      <a:r>
                        <a:rPr lang="en-US" sz="1600">
                          <a:effectLst/>
                        </a:rPr>
                        <a:t>5 </a:t>
                      </a:r>
                      <a:r>
                        <a:rPr lang="ka-GE" sz="1600">
                          <a:effectLst/>
                        </a:rPr>
                        <a:t>წთ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10-</a:t>
                      </a:r>
                      <a:r>
                        <a:rPr lang="en-US" sz="1600" dirty="0">
                          <a:effectLst/>
                        </a:rPr>
                        <a:t>15 </a:t>
                      </a:r>
                      <a:r>
                        <a:rPr lang="ka-GE" sz="1600" dirty="0">
                          <a:effectLst/>
                        </a:rPr>
                        <a:t>წთ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9086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შემდგომი რე-ტესტირება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>
                          <a:effectLst/>
                        </a:rPr>
                        <a:t>რამოდენიმე დღეში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უარყოფითი შედეგი მოწმდება კლინიკური სურათის მიხედვით და ასევე თუ ნიმუში ფანჯრის პერიოდშია აღებული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თუ ნიმუში ფანჯრის პერიოდშია აღებული 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17095" y="5473732"/>
            <a:ext cx="109407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dirty="0">
                <a:sym typeface="Symbol"/>
              </a:rPr>
              <a:t></a:t>
            </a:r>
            <a:r>
              <a:rPr lang="ka-GE" dirty="0"/>
              <a:t> </a:t>
            </a:r>
            <a:r>
              <a:rPr lang="ka-GE" i="1" dirty="0"/>
              <a:t>შენიშვნა: პჯრ კვლევისათვის შესაძლებელია სხვა მასალის გამოყენებაც სპეციალური ჩვენებით, </a:t>
            </a:r>
            <a:r>
              <a:rPr lang="ka-GE" i="1" dirty="0" smtClean="0"/>
              <a:t>ბრონქოალვეოლური </a:t>
            </a:r>
            <a:r>
              <a:rPr lang="ka-GE" i="1" dirty="0"/>
              <a:t>ლავაჟი (ამონარეცხი) ან რესპირატორული ბიოფსიური </a:t>
            </a:r>
            <a:r>
              <a:rPr lang="ka-GE" i="1" dirty="0" smtClean="0"/>
              <a:t>მასალა</a:t>
            </a:r>
            <a:r>
              <a:rPr lang="en-US" i="1" dirty="0" smtClean="0"/>
              <a:t>,</a:t>
            </a:r>
            <a:endParaRPr lang="ka-GE" i="1" dirty="0"/>
          </a:p>
          <a:p>
            <a:r>
              <a:rPr lang="ka-GE" i="1" dirty="0" smtClean="0"/>
              <a:t>განავალი </a:t>
            </a:r>
            <a:r>
              <a:rPr lang="ka-GE" i="1" dirty="0"/>
              <a:t>/ან სისხლი /ან შარდი /ან გვამური მასალა (ფილტვის ქსოვილი).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83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42" y="222600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COVID-19-</a:t>
            </a:r>
            <a:r>
              <a:rPr lang="ka-GE" sz="40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ის ტესტირების ალგორითმები სხვადასხვა ჯგუფებისთვის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38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980570" y="1539621"/>
            <a:ext cx="5149515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ცხვირ-ხახის ნაცხის პჯრ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77613" y="409572"/>
            <a:ext cx="9558303" cy="74094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სიმპტომური  კონტაქტები (თვითიზოლაციაში/კარანტინში  მყოფი პირები, მაღალი რისკის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ზონებიდან და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სხვა)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164861" y="3691247"/>
            <a:ext cx="3031959" cy="1282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>
                <a:solidFill>
                  <a:schemeClr val="lt1"/>
                </a:solidFill>
              </a:rPr>
              <a:t>დადასტურებული</a:t>
            </a:r>
          </a:p>
          <a:p>
            <a:pPr algn="ctr"/>
            <a:r>
              <a:rPr lang="en-US" dirty="0">
                <a:solidFill>
                  <a:schemeClr val="lt1"/>
                </a:solidFill>
              </a:rPr>
              <a:t>COVID-19 </a:t>
            </a:r>
            <a:r>
              <a:rPr lang="ka-GE" dirty="0" smtClean="0">
                <a:solidFill>
                  <a:schemeClr val="lt1"/>
                </a:solidFill>
              </a:rPr>
              <a:t>ინფექცია</a:t>
            </a:r>
            <a:endParaRPr lang="ka-GE" dirty="0">
              <a:solidFill>
                <a:schemeClr val="lt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1077" y="5353336"/>
            <a:ext cx="4708358" cy="10686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დკსჯეც-ს* 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6663118" y="3370068"/>
            <a:ext cx="3523619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ნაცხის განმეორებითი პჯრ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სავარაუდო კონტაქტიდან მე-14 დღეს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11447" y="2813378"/>
            <a:ext cx="133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SARS-CoV-2 Positive</a:t>
            </a:r>
            <a:endParaRPr lang="ka-GE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12421" y="2798801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18" name="Right Arrow 17"/>
          <p:cNvSpPr/>
          <p:nvPr/>
        </p:nvSpPr>
        <p:spPr>
          <a:xfrm rot="5400000" flipV="1">
            <a:off x="3268285" y="5084339"/>
            <a:ext cx="379650" cy="158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21064719">
            <a:off x="5314246" y="3597366"/>
            <a:ext cx="1420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Positive</a:t>
            </a:r>
            <a:endParaRPr lang="ka-GE" dirty="0"/>
          </a:p>
        </p:txBody>
      </p:sp>
      <p:sp>
        <p:nvSpPr>
          <p:cNvPr id="22" name="Right Arrow 21"/>
          <p:cNvSpPr/>
          <p:nvPr/>
        </p:nvSpPr>
        <p:spPr>
          <a:xfrm rot="10264719" flipV="1">
            <a:off x="5161749" y="3999493"/>
            <a:ext cx="1390031" cy="1881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52DF44CD-EEE3-4F2B-B9A6-173B6E08FF5A}"/>
              </a:ext>
            </a:extLst>
          </p:cNvPr>
          <p:cNvSpPr/>
          <p:nvPr/>
        </p:nvSpPr>
        <p:spPr>
          <a:xfrm>
            <a:off x="6937691" y="5678905"/>
            <a:ext cx="4500330" cy="7750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COVID-19 </a:t>
            </a:r>
            <a:r>
              <a:rPr lang="ka-GE" dirty="0">
                <a:solidFill>
                  <a:schemeClr val="tx1"/>
                </a:solidFill>
              </a:rPr>
              <a:t>ინფექცია არ დადასტურდა</a:t>
            </a:r>
          </a:p>
        </p:txBody>
      </p:sp>
      <p:sp>
        <p:nvSpPr>
          <p:cNvPr id="24" name="Right Arrow 23"/>
          <p:cNvSpPr/>
          <p:nvPr/>
        </p:nvSpPr>
        <p:spPr>
          <a:xfrm rot="5400000" flipV="1">
            <a:off x="7066544" y="2916740"/>
            <a:ext cx="677249" cy="1334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5400000" flipV="1">
            <a:off x="3325277" y="3000405"/>
            <a:ext cx="844582" cy="133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5400000" flipV="1">
            <a:off x="5383768" y="1261170"/>
            <a:ext cx="379652" cy="1583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533732" y="4597193"/>
            <a:ext cx="2919663" cy="74321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ტესტირება</a:t>
            </a:r>
          </a:p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ანტისხეულებზე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 rot="5400000" flipV="1">
            <a:off x="9706416" y="5407128"/>
            <a:ext cx="325569" cy="217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9970170" y="5280964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422309" y="5023639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POS</a:t>
            </a:r>
            <a:endParaRPr lang="ka-GE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399435" y="5031106"/>
            <a:ext cx="3118923" cy="647801"/>
          </a:xfrm>
          <a:prstGeom prst="straightConnector1">
            <a:avLst/>
          </a:prstGeom>
          <a:ln w="857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0" idx="1"/>
          </p:cNvCxnSpPr>
          <p:nvPr/>
        </p:nvCxnSpPr>
        <p:spPr>
          <a:xfrm>
            <a:off x="7612421" y="4373696"/>
            <a:ext cx="921311" cy="595104"/>
          </a:xfrm>
          <a:prstGeom prst="straightConnector1">
            <a:avLst/>
          </a:prstGeom>
          <a:ln w="8572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988968" y="4275173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</p:spTree>
    <p:extLst>
      <p:ext uri="{BB962C8B-B14F-4D97-AF65-F5344CB8AC3E}">
        <p14:creationId xmlns:p14="http://schemas.microsoft.com/office/powerpoint/2010/main" val="176162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919664" y="1730021"/>
            <a:ext cx="5149515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სწრაფი ტესტი ანტისხეულებზე 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IgM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IgG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77613" y="409572"/>
            <a:ext cx="9558303" cy="74094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უსიმპტომო პირები რისკის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ჯგუფებიდან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სტრატეგიულ ობიექტებში /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მედპერსონალი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მაღალი დატვირთვის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კლინიკებში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109909" y="5316525"/>
            <a:ext cx="2919341" cy="875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დსჯკეც-ს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8512724" y="2793784"/>
            <a:ext cx="3230097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განმეორებითი ტესტირება ყოველ 2 კვირაში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76981" y="2983991"/>
            <a:ext cx="1110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Positive</a:t>
            </a:r>
            <a:r>
              <a:rPr lang="ka-GE" b="1" dirty="0" smtClean="0"/>
              <a:t> </a:t>
            </a:r>
            <a:r>
              <a:rPr lang="en-US" b="1" dirty="0" smtClean="0"/>
              <a:t>IgM</a:t>
            </a:r>
            <a:endParaRPr lang="ka-GE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612420" y="2803459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18" name="Right Arrow 17"/>
          <p:cNvSpPr/>
          <p:nvPr/>
        </p:nvSpPr>
        <p:spPr>
          <a:xfrm rot="5400000" flipV="1">
            <a:off x="2170030" y="4870591"/>
            <a:ext cx="571203" cy="1828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5400000" flipV="1">
            <a:off x="5328995" y="1315944"/>
            <a:ext cx="579506" cy="2486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Callout 1"/>
          <p:cNvSpPr/>
          <p:nvPr/>
        </p:nvSpPr>
        <p:spPr>
          <a:xfrm>
            <a:off x="8646695" y="1440269"/>
            <a:ext cx="3096126" cy="885835"/>
          </a:xfrm>
          <a:prstGeom prst="wedgeEllipseCallout">
            <a:avLst>
              <a:gd name="adj1" fmla="val -43435"/>
              <a:gd name="adj2" fmla="val -7173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Ag -</a:t>
            </a:r>
            <a:r>
              <a:rPr lang="ka-GE" dirty="0"/>
              <a:t>ზე ტესტირება ან პჯრ არ ესაჭიროებათ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005519" y="3898085"/>
            <a:ext cx="157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Positive</a:t>
            </a:r>
            <a:r>
              <a:rPr lang="ka-GE" b="1" dirty="0" smtClean="0"/>
              <a:t> </a:t>
            </a:r>
            <a:r>
              <a:rPr lang="en-US" b="1" dirty="0" smtClean="0"/>
              <a:t>IgG</a:t>
            </a:r>
            <a:endParaRPr lang="ka-GE" b="1" dirty="0"/>
          </a:p>
        </p:txBody>
      </p:sp>
      <p:sp>
        <p:nvSpPr>
          <p:cNvPr id="21" name="Right Arrow 20"/>
          <p:cNvSpPr/>
          <p:nvPr/>
        </p:nvSpPr>
        <p:spPr>
          <a:xfrm rot="6829324" flipV="1">
            <a:off x="2559956" y="3156161"/>
            <a:ext cx="999414" cy="1351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29250" y="4141035"/>
            <a:ext cx="2309496" cy="1070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თვითიზოლაცია 14 დღე</a:t>
            </a:r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528850" y="3993386"/>
            <a:ext cx="1853562" cy="6522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პჯრ ტესტირება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Right Arrow 24">
            <a:extLst>
              <a:ext uri="{FF2B5EF4-FFF2-40B4-BE49-F238E27FC236}">
                <a16:creationId xmlns:a16="http://schemas.microsoft.com/office/drawing/2014/main" xmlns="" id="{5C877882-9A88-4F73-8B22-DE737C18AAE5}"/>
              </a:ext>
            </a:extLst>
          </p:cNvPr>
          <p:cNvSpPr/>
          <p:nvPr/>
        </p:nvSpPr>
        <p:spPr>
          <a:xfrm rot="1324920" flipV="1">
            <a:off x="3431775" y="4385853"/>
            <a:ext cx="517205" cy="1328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622106" y="3898085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547035" y="4645676"/>
            <a:ext cx="555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Pos</a:t>
            </a:r>
            <a:endParaRPr lang="ka-GE" b="1" dirty="0"/>
          </a:p>
        </p:txBody>
      </p:sp>
      <p:sp>
        <p:nvSpPr>
          <p:cNvPr id="31" name="Bent-Up Arrow 30"/>
          <p:cNvSpPr/>
          <p:nvPr/>
        </p:nvSpPr>
        <p:spPr>
          <a:xfrm rot="5400000">
            <a:off x="6736826" y="2677361"/>
            <a:ext cx="1942810" cy="1876929"/>
          </a:xfrm>
          <a:prstGeom prst="bentUpArrow">
            <a:avLst>
              <a:gd name="adj1" fmla="val 6566"/>
              <a:gd name="adj2" fmla="val 852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8708046" y="4077783"/>
            <a:ext cx="3034775" cy="9324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შეუძლია გააგრძელოს საქმიანობა ჩვეულ რეჟიმში</a:t>
            </a:r>
            <a:endParaRPr lang="ka-GE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Bent-Up Arrow 32"/>
          <p:cNvSpPr/>
          <p:nvPr/>
        </p:nvSpPr>
        <p:spPr>
          <a:xfrm rot="5400000">
            <a:off x="7429052" y="2291117"/>
            <a:ext cx="730365" cy="1436977"/>
          </a:xfrm>
          <a:prstGeom prst="bentUpArrow">
            <a:avLst>
              <a:gd name="adj1" fmla="val 12182"/>
              <a:gd name="adj2" fmla="val 21411"/>
              <a:gd name="adj3" fmla="val 193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8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ight Arrow 44"/>
          <p:cNvSpPr/>
          <p:nvPr/>
        </p:nvSpPr>
        <p:spPr>
          <a:xfrm rot="2488828" flipV="1">
            <a:off x="4824934" y="4329855"/>
            <a:ext cx="3503244" cy="346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ent-Up Arrow 1"/>
          <p:cNvSpPr/>
          <p:nvPr/>
        </p:nvSpPr>
        <p:spPr>
          <a:xfrm rot="5400000">
            <a:off x="2890697" y="2356731"/>
            <a:ext cx="3266412" cy="5070468"/>
          </a:xfrm>
          <a:prstGeom prst="bentUpArrow">
            <a:avLst>
              <a:gd name="adj1" fmla="val 5604"/>
              <a:gd name="adj2" fmla="val 5262"/>
              <a:gd name="adj3" fmla="val 246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168754" y="168941"/>
            <a:ext cx="9558303" cy="8737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ჰოსპიტალიზირებული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და ამბულატორიული პაციენტები, ვისაც აღენიშნება  </a:t>
            </a:r>
            <a:endParaRPr lang="ka-G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COVID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19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-ისთვის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დამახასიათებელი რესპირატორული სიმპტომები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5505" y="5852833"/>
            <a:ext cx="2708959" cy="8757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/>
              <a:t>შეტყობინება ეგზავნება </a:t>
            </a:r>
            <a:r>
              <a:rPr lang="ka-GE" dirty="0" smtClean="0"/>
              <a:t>დკსჯეც-ს</a:t>
            </a:r>
            <a:endParaRPr lang="ka-GE" dirty="0"/>
          </a:p>
        </p:txBody>
      </p:sp>
      <p:sp>
        <p:nvSpPr>
          <p:cNvPr id="13" name="Rounded Rectangle 12"/>
          <p:cNvSpPr/>
          <p:nvPr/>
        </p:nvSpPr>
        <p:spPr>
          <a:xfrm>
            <a:off x="6311048" y="2293180"/>
            <a:ext cx="4831053" cy="9770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ოჯახის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ექიმთან დისტანციური კონსულტაციის და დანიშნულების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საფუძველზე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კლინიკაში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მიმართვა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597" y="3380573"/>
            <a:ext cx="706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POS</a:t>
            </a:r>
            <a:endParaRPr lang="ka-GE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162560" y="1163759"/>
            <a:ext cx="5193907" cy="58483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ჰოსპიტალური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პაციენტები / ცხელების კლინიკა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778156" y="1163758"/>
            <a:ext cx="5707991" cy="58483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ამბულატორიული </a:t>
            </a:r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პაციენტები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9326" y="2362074"/>
            <a:ext cx="2216892" cy="8966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ცხვირ-ხახის ნაცხის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პჯრ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rot="5400000" flipV="1">
            <a:off x="1102253" y="1934244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5400000" flipV="1">
            <a:off x="1037164" y="3464862"/>
            <a:ext cx="579506" cy="24865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-1" y="3901974"/>
            <a:ext cx="2823411" cy="1382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lt1"/>
                </a:solidFill>
              </a:rPr>
              <a:t>დადასტურებული</a:t>
            </a:r>
          </a:p>
          <a:p>
            <a:pPr algn="ctr"/>
            <a:r>
              <a:rPr lang="en-US" sz="1600" dirty="0" smtClean="0">
                <a:solidFill>
                  <a:schemeClr val="lt1"/>
                </a:solidFill>
              </a:rPr>
              <a:t>COVID-19</a:t>
            </a:r>
            <a:endParaRPr lang="ka-GE" sz="1600" dirty="0">
              <a:solidFill>
                <a:schemeClr val="l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65244" y="3771458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7059137" y="5709221"/>
            <a:ext cx="4427009" cy="101177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ტესტირება ანტისხეულებზე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 კლინიკური ანამნეზის გათვალისწინებით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განიხილეთ სხვა გამომწვევები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 rot="5400000" flipV="1">
            <a:off x="8198868" y="1934243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 rot="13092916">
            <a:off x="5305857" y="1940474"/>
            <a:ext cx="1109998" cy="2209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0E01414D-AD0F-4452-A9EF-8774BDB2F8E6}"/>
              </a:ext>
            </a:extLst>
          </p:cNvPr>
          <p:cNvSpPr txBox="1"/>
          <p:nvPr/>
        </p:nvSpPr>
        <p:spPr>
          <a:xfrm>
            <a:off x="3752285" y="3593563"/>
            <a:ext cx="706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POS</a:t>
            </a:r>
            <a:endParaRPr lang="ka-GE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2969502" y="2364288"/>
            <a:ext cx="2978403" cy="90281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სწრაფი </a:t>
            </a: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</a:rPr>
              <a:t>ტესტი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ორივე მეთოდით: ანტიგენზე და ანტისხეულებზე 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IgM/IgG</a:t>
            </a:r>
            <a:endParaRPr lang="ka-GE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3473042" y="4451463"/>
            <a:ext cx="2611697" cy="138271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accent1">
                    <a:lumMod val="50000"/>
                  </a:schemeClr>
                </a:solidFill>
              </a:rPr>
              <a:t>სავარაუდო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COVID-19</a:t>
            </a:r>
            <a:endParaRPr lang="ka-GE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" name="Right Arrow 42"/>
          <p:cNvSpPr/>
          <p:nvPr/>
        </p:nvSpPr>
        <p:spPr>
          <a:xfrm rot="5400000" flipV="1">
            <a:off x="3818048" y="1934244"/>
            <a:ext cx="499383" cy="2470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3118208" y="5663561"/>
            <a:ext cx="665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NEG</a:t>
            </a:r>
            <a:endParaRPr lang="ka-GE" b="1" dirty="0"/>
          </a:p>
        </p:txBody>
      </p:sp>
      <p:sp>
        <p:nvSpPr>
          <p:cNvPr id="48" name="Right Arrow 47"/>
          <p:cNvSpPr/>
          <p:nvPr/>
        </p:nvSpPr>
        <p:spPr>
          <a:xfrm rot="13814240" flipV="1">
            <a:off x="2248680" y="3705313"/>
            <a:ext cx="1876051" cy="280615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Arrow 48"/>
          <p:cNvSpPr/>
          <p:nvPr/>
        </p:nvSpPr>
        <p:spPr>
          <a:xfrm rot="5400000" flipV="1">
            <a:off x="1035315" y="5450113"/>
            <a:ext cx="579506" cy="24865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 rot="5400000" flipV="1">
            <a:off x="4153845" y="3703932"/>
            <a:ext cx="1057648" cy="24865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0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551695" cy="1325563"/>
          </a:xfrm>
        </p:spPr>
        <p:txBody>
          <a:bodyPr>
            <a:normAutofit/>
          </a:bodyPr>
          <a:lstStyle/>
          <a:p>
            <a:r>
              <a:rPr lang="ka-GE" sz="40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ორგანიზებული ჯგუფები, თავშეყრის ადგილები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უსიმპტომო პირებს ჩაუტადეს სკრინინგი ანტისხეულებზე სწრაფი </a:t>
            </a:r>
            <a:r>
              <a:rPr lang="ka-GE" dirty="0" smtClean="0">
                <a:solidFill>
                  <a:schemeClr val="accent1">
                    <a:lumMod val="75000"/>
                  </a:schemeClr>
                </a:solidFill>
              </a:rPr>
              <a:t>ტესტით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703575"/>
              </p:ext>
            </p:extLst>
          </p:nvPr>
        </p:nvGraphicFramePr>
        <p:xfrm>
          <a:off x="962526" y="2759243"/>
          <a:ext cx="9689432" cy="3244145"/>
        </p:xfrm>
        <a:graphic>
          <a:graphicData uri="http://schemas.openxmlformats.org/drawingml/2006/table">
            <a:tbl>
              <a:tblPr firstRow="1" firstCol="1" bandRow="1"/>
              <a:tblGrid>
                <a:gridCol w="27681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213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91852">
                <a:tc>
                  <a:txBody>
                    <a:bodyPr/>
                    <a:lstStyle/>
                    <a:p>
                      <a:pPr marL="4572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თუ  შედეგი</a:t>
                      </a:r>
                      <a:endPara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ქმედება</a:t>
                      </a:r>
                      <a:endPara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892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0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ანტისხეულებზე დადებითია</a:t>
                      </a:r>
                      <a:endParaRPr lang="en-US" sz="20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ka-GE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ჩაუტარდეს თვითიზოლაციის ინსტრუქტაჟი</a:t>
                      </a:r>
                      <a:endPara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ka-GE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აღებულ იქნას ცხვირხახის ნაცხი ანტიგენის ან პჯრ კვლევისთვის</a:t>
                      </a:r>
                      <a:endPara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ka-GE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შეტყობინება გაეეგზავნოს </a:t>
                      </a:r>
                      <a:r>
                        <a:rPr lang="ka-GE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დკსჯეც-ს</a:t>
                      </a:r>
                      <a:endPara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ka-GE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შეგროვდეს დეტალური ეპიდანამნეზი კონტაქტების მიდევნებისათვის</a:t>
                      </a:r>
                      <a:endPara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307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0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უარყოფითია</a:t>
                      </a:r>
                      <a:endParaRPr lang="en-US" sz="20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სიმპტომების გაჩენის შემთხვევაში ჩაიტაროს განმეორებითი ტესტირება</a:t>
                      </a:r>
                      <a:endParaRPr lang="en-US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40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ლაბორატორიების პასუხისმგებლობა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949533"/>
          </a:xfrm>
        </p:spPr>
        <p:txBody>
          <a:bodyPr>
            <a:normAutofit/>
          </a:bodyPr>
          <a:lstStyle/>
          <a:p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ლუგარის ს/კ კვლევითი ცენტრი	</a:t>
            </a:r>
            <a:endParaRPr lang="ka-G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COVID-19-</a:t>
            </a:r>
            <a:r>
              <a:rPr lang="ka-GE" sz="2800" dirty="0">
                <a:solidFill>
                  <a:schemeClr val="accent1">
                    <a:lumMod val="75000"/>
                  </a:schemeClr>
                </a:solidFill>
              </a:rPr>
              <a:t>ის ლაბორატორიული </a:t>
            </a:r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დიაგნოსტიკა; 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ამ </a:t>
            </a:r>
            <a:r>
              <a:rPr lang="ka-GE" sz="2800" dirty="0">
                <a:solidFill>
                  <a:schemeClr val="accent1">
                    <a:lumMod val="75000"/>
                  </a:schemeClr>
                </a:solidFill>
              </a:rPr>
              <a:t>სქემაში მონაწილე </a:t>
            </a:r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ლაბორატორიების </a:t>
            </a:r>
            <a:r>
              <a:rPr lang="ka-GE" sz="2800" dirty="0">
                <a:solidFill>
                  <a:schemeClr val="accent1">
                    <a:lumMod val="75000"/>
                  </a:schemeClr>
                </a:solidFill>
              </a:rPr>
              <a:t>მეთოდოლოგიური </a:t>
            </a:r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დახმარება; 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2800" dirty="0">
                <a:solidFill>
                  <a:schemeClr val="accent1">
                    <a:lumMod val="75000"/>
                  </a:schemeClr>
                </a:solidFill>
              </a:rPr>
              <a:t>პროფესიული </a:t>
            </a:r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ტესტირება; 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პერიოდულად </a:t>
            </a:r>
            <a:r>
              <a:rPr lang="ka-GE" sz="2800" dirty="0">
                <a:solidFill>
                  <a:schemeClr val="accent1">
                    <a:lumMod val="75000"/>
                  </a:schemeClr>
                </a:solidFill>
              </a:rPr>
              <a:t>დადებითი ნიმუშების კონფირმაცია და  უარყოფითი </a:t>
            </a:r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შედეგების </a:t>
            </a:r>
            <a:r>
              <a:rPr lang="ka-GE" sz="2800" dirty="0">
                <a:solidFill>
                  <a:schemeClr val="accent1">
                    <a:lumMod val="75000"/>
                  </a:schemeClr>
                </a:solidFill>
              </a:rPr>
              <a:t>5%-მდე რანდომული გადამოწმება</a:t>
            </a:r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ka-GE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81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436</Words>
  <Application>Microsoft Office PowerPoint</Application>
  <PresentationFormat>Custom</PresentationFormat>
  <Paragraphs>115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COVID-19 -ის ლაბორატორიული დიაგნოსტიკის ალგორითმი</vt:lpstr>
      <vt:lpstr>პროტოკოლის შინაარსი</vt:lpstr>
      <vt:lpstr>COVID-19 -ის სადიაგნოსტიკო მეთოდები</vt:lpstr>
      <vt:lpstr>COVID-19-ის ტესტირების ალგორითმები სხვადასხვა ჯგუფებისთვის</vt:lpstr>
      <vt:lpstr>PowerPoint Presentation</vt:lpstr>
      <vt:lpstr>PowerPoint Presentation</vt:lpstr>
      <vt:lpstr>PowerPoint Presentation</vt:lpstr>
      <vt:lpstr>ორგანიზებული ჯგუფები, თავშეყრის ადგილები</vt:lpstr>
      <vt:lpstr>ლაბორატორიების პასუხისმგებლობა</vt:lpstr>
      <vt:lpstr>COVID-19-ის ლაბორატორიული დიაგნოსტიკის სქემაში მონაწილე ლაბორატორიები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საეჭვო შემთხვევა + სპეციფიკური სიმპტომები</dc:title>
  <dc:creator>Kamkamidze, George K</dc:creator>
  <cp:lastModifiedBy>Maia Alkhazashvili</cp:lastModifiedBy>
  <cp:revision>64</cp:revision>
  <dcterms:created xsi:type="dcterms:W3CDTF">2020-03-19T07:16:26Z</dcterms:created>
  <dcterms:modified xsi:type="dcterms:W3CDTF">2020-04-01T07:07:41Z</dcterms:modified>
</cp:coreProperties>
</file>